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58" r:id="rId4"/>
    <p:sldId id="262" r:id="rId5"/>
    <p:sldId id="263" r:id="rId6"/>
    <p:sldId id="261" r:id="rId7"/>
    <p:sldId id="264" r:id="rId8"/>
    <p:sldId id="259" r:id="rId9"/>
    <p:sldId id="257" r:id="rId10"/>
    <p:sldId id="265" r:id="rId11"/>
    <p:sldId id="267"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D96DE1E-3EBC-4D5E-8FA1-CD00155D7C70}" type="datetimeFigureOut">
              <a:rPr lang="ru-RU" smtClean="0"/>
              <a:t>26.03.2017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287058-C6F2-4402-9311-718351A3E391}"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D96DE1E-3EBC-4D5E-8FA1-CD00155D7C70}" type="datetimeFigureOut">
              <a:rPr lang="ru-RU" smtClean="0"/>
              <a:t>26.03.2017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287058-C6F2-4402-9311-718351A3E391}"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D96DE1E-3EBC-4D5E-8FA1-CD00155D7C70}" type="datetimeFigureOut">
              <a:rPr lang="ru-RU" smtClean="0"/>
              <a:t>26.03.2017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287058-C6F2-4402-9311-718351A3E391}"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D96DE1E-3EBC-4D5E-8FA1-CD00155D7C70}" type="datetimeFigureOut">
              <a:rPr lang="ru-RU" smtClean="0"/>
              <a:t>26.03.2017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1287058-C6F2-4402-9311-718351A3E391}"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D96DE1E-3EBC-4D5E-8FA1-CD00155D7C70}" type="datetimeFigureOut">
              <a:rPr lang="ru-RU" smtClean="0"/>
              <a:t>26.03.2017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1287058-C6F2-4402-9311-718351A3E391}"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D96DE1E-3EBC-4D5E-8FA1-CD00155D7C70}" type="datetimeFigureOut">
              <a:rPr lang="ru-RU" smtClean="0"/>
              <a:t>26.03.2017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1287058-C6F2-4402-9311-718351A3E391}"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96DE1E-3EBC-4D5E-8FA1-CD00155D7C70}" type="datetimeFigureOut">
              <a:rPr lang="ru-RU" smtClean="0"/>
              <a:t>26.03.2017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1287058-C6F2-4402-9311-718351A3E391}"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D96DE1E-3EBC-4D5E-8FA1-CD00155D7C70}" type="datetimeFigureOut">
              <a:rPr lang="ru-RU" smtClean="0"/>
              <a:t>26.03.2017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1287058-C6F2-4402-9311-718351A3E391}"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D96DE1E-3EBC-4D5E-8FA1-CD00155D7C70}" type="datetimeFigureOut">
              <a:rPr lang="ru-RU" smtClean="0"/>
              <a:t>26.03.2017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1287058-C6F2-4402-9311-718351A3E391}"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D96DE1E-3EBC-4D5E-8FA1-CD00155D7C70}" type="datetimeFigureOut">
              <a:rPr lang="ru-RU" smtClean="0"/>
              <a:t>26.03.2017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287058-C6F2-4402-9311-718351A3E391}"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D96DE1E-3EBC-4D5E-8FA1-CD00155D7C70}" type="datetimeFigureOut">
              <a:rPr lang="ru-RU" smtClean="0"/>
              <a:t>26.03.2017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287058-C6F2-4402-9311-718351A3E391}"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FD96DE1E-3EBC-4D5E-8FA1-CD00155D7C70}" type="datetimeFigureOut">
              <a:rPr lang="ru-RU" smtClean="0"/>
              <a:t>26.03.2017</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11287058-C6F2-4402-9311-718351A3E391}"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endParaRPr lang="ru-RU"/>
          </a:p>
        </p:txBody>
      </p:sp>
      <p:sp>
        <p:nvSpPr>
          <p:cNvPr id="2" name="Заголовок 1"/>
          <p:cNvSpPr>
            <a:spLocks noGrp="1"/>
          </p:cNvSpPr>
          <p:nvPr>
            <p:ph type="ctrTitle"/>
          </p:nvPr>
        </p:nvSpPr>
        <p:spPr/>
        <p:txBody>
          <a:bodyPr/>
          <a:lstStyle/>
          <a:p>
            <a:r>
              <a:rPr lang="en-US" sz="7200" dirty="0" smtClean="0">
                <a:latin typeface="Brush Script MT" pitchFamily="66" charset="0"/>
              </a:rPr>
              <a:t>Le </a:t>
            </a:r>
            <a:r>
              <a:rPr lang="en-US" sz="7200" dirty="0">
                <a:latin typeface="Brush Script MT" pitchFamily="66" charset="0"/>
              </a:rPr>
              <a:t>voyage en </a:t>
            </a:r>
            <a:r>
              <a:rPr lang="en-US" sz="7200" dirty="0" err="1">
                <a:latin typeface="Brush Script MT" pitchFamily="66" charset="0"/>
              </a:rPr>
              <a:t>avion</a:t>
            </a:r>
            <a:endParaRPr lang="ru-RU" sz="7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260648"/>
            <a:ext cx="2520280"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61250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692696"/>
            <a:ext cx="8055221"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6581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88024" y="692696"/>
            <a:ext cx="3544796" cy="1143000"/>
          </a:xfrm>
        </p:spPr>
        <p:txBody>
          <a:bodyPr/>
          <a:lstStyle/>
          <a:p>
            <a:r>
              <a:rPr lang="en-US" sz="4800" dirty="0"/>
              <a:t>Le </a:t>
            </a:r>
            <a:r>
              <a:rPr lang="en-US" sz="4800" dirty="0" smtClean="0"/>
              <a:t>Voyage</a:t>
            </a:r>
            <a:endParaRPr lang="ru-RU" sz="4800" dirty="0"/>
          </a:p>
        </p:txBody>
      </p:sp>
      <p:sp>
        <p:nvSpPr>
          <p:cNvPr id="3" name="Прямоугольник 2"/>
          <p:cNvSpPr/>
          <p:nvPr/>
        </p:nvSpPr>
        <p:spPr>
          <a:xfrm>
            <a:off x="323528" y="138267"/>
            <a:ext cx="4572000" cy="6555641"/>
          </a:xfrm>
          <a:prstGeom prst="rect">
            <a:avLst/>
          </a:prstGeom>
        </p:spPr>
        <p:txBody>
          <a:bodyPr>
            <a:spAutoFit/>
          </a:bodyPr>
          <a:lstStyle/>
          <a:p>
            <a:r>
              <a:rPr lang="fr-FR" sz="1200" dirty="0">
                <a:latin typeface="Arial Rounded MT Bold" pitchFamily="34" charset="0"/>
              </a:rPr>
              <a:t>Refrain</a:t>
            </a:r>
          </a:p>
          <a:p>
            <a:endParaRPr lang="fr-FR" sz="1200" dirty="0">
              <a:latin typeface="Arial Rounded MT Bold" pitchFamily="34" charset="0"/>
            </a:endParaRPr>
          </a:p>
          <a:p>
            <a:r>
              <a:rPr lang="fr-FR" sz="1200" dirty="0">
                <a:latin typeface="Arial Rounded MT Bold" pitchFamily="34" charset="0"/>
              </a:rPr>
              <a:t>Des habits pour la pluie </a:t>
            </a:r>
          </a:p>
          <a:p>
            <a:r>
              <a:rPr lang="fr-FR" sz="1200" dirty="0">
                <a:latin typeface="Arial Rounded MT Bold" pitchFamily="34" charset="0"/>
              </a:rPr>
              <a:t>Un gilet bien douillet </a:t>
            </a:r>
          </a:p>
          <a:p>
            <a:r>
              <a:rPr lang="fr-FR" sz="1200" dirty="0">
                <a:latin typeface="Arial Rounded MT Bold" pitchFamily="34" charset="0"/>
              </a:rPr>
              <a:t>Et des gants élégants </a:t>
            </a:r>
          </a:p>
          <a:p>
            <a:r>
              <a:rPr lang="fr-FR" sz="1200" dirty="0">
                <a:latin typeface="Arial Rounded MT Bold" pitchFamily="34" charset="0"/>
              </a:rPr>
              <a:t>Pour quand il fera frais </a:t>
            </a:r>
          </a:p>
          <a:p>
            <a:endParaRPr lang="fr-FR" sz="1200" dirty="0">
              <a:latin typeface="Arial Rounded MT Bold" pitchFamily="34" charset="0"/>
            </a:endParaRPr>
          </a:p>
          <a:p>
            <a:r>
              <a:rPr lang="fr-FR" sz="1200" dirty="0">
                <a:latin typeface="Arial Rounded MT Bold" pitchFamily="34" charset="0"/>
              </a:rPr>
              <a:t>Ma frangine, sa copine </a:t>
            </a:r>
          </a:p>
          <a:p>
            <a:r>
              <a:rPr lang="fr-FR" sz="1200" dirty="0">
                <a:latin typeface="Arial Rounded MT Bold" pitchFamily="34" charset="0"/>
              </a:rPr>
              <a:t>Le pipeau, le cerceau </a:t>
            </a:r>
          </a:p>
          <a:p>
            <a:r>
              <a:rPr lang="fr-FR" sz="1200" dirty="0">
                <a:latin typeface="Arial Rounded MT Bold" pitchFamily="34" charset="0"/>
              </a:rPr>
              <a:t>Des caleçons pas trop longs </a:t>
            </a:r>
          </a:p>
          <a:p>
            <a:r>
              <a:rPr lang="fr-FR" sz="1200" dirty="0">
                <a:latin typeface="Arial Rounded MT Bold" pitchFamily="34" charset="0"/>
              </a:rPr>
              <a:t>Pour quand il fera chaud </a:t>
            </a:r>
          </a:p>
          <a:p>
            <a:endParaRPr lang="fr-FR" sz="1200" dirty="0">
              <a:latin typeface="Arial Rounded MT Bold" pitchFamily="34" charset="0"/>
            </a:endParaRPr>
          </a:p>
          <a:p>
            <a:r>
              <a:rPr lang="fr-FR" sz="1200" dirty="0">
                <a:latin typeface="Arial Rounded MT Bold" pitchFamily="34" charset="0"/>
              </a:rPr>
              <a:t>Refrain</a:t>
            </a:r>
          </a:p>
          <a:p>
            <a:r>
              <a:rPr lang="fr-FR" sz="1200" dirty="0">
                <a:latin typeface="Arial Rounded MT Bold" pitchFamily="34" charset="0"/>
              </a:rPr>
              <a:t>La casquette, des lunettes </a:t>
            </a:r>
          </a:p>
          <a:p>
            <a:r>
              <a:rPr lang="fr-FR" sz="1200" dirty="0">
                <a:latin typeface="Arial Rounded MT Bold" pitchFamily="34" charset="0"/>
              </a:rPr>
              <a:t>Le passeport, quel trésor ! </a:t>
            </a:r>
          </a:p>
          <a:p>
            <a:r>
              <a:rPr lang="fr-FR" sz="1200" dirty="0">
                <a:latin typeface="Arial Rounded MT Bold" pitchFamily="34" charset="0"/>
              </a:rPr>
              <a:t>Des passe-temps pour dedans </a:t>
            </a:r>
          </a:p>
          <a:p>
            <a:r>
              <a:rPr lang="fr-FR" sz="1200" dirty="0">
                <a:latin typeface="Arial Rounded MT Bold" pitchFamily="34" charset="0"/>
              </a:rPr>
              <a:t>Quand il pleuvra dehors </a:t>
            </a:r>
            <a:endParaRPr lang="fr-FR" sz="1200" dirty="0" smtClean="0">
              <a:latin typeface="Arial Rounded MT Bold" pitchFamily="34" charset="0"/>
            </a:endParaRPr>
          </a:p>
          <a:p>
            <a:endParaRPr lang="fr-FR" sz="1200" dirty="0">
              <a:latin typeface="Arial Rounded MT Bold" pitchFamily="34" charset="0"/>
            </a:endParaRPr>
          </a:p>
          <a:p>
            <a:r>
              <a:rPr lang="fr-FR" sz="1200" dirty="0">
                <a:latin typeface="Arial Rounded MT Bold" pitchFamily="34" charset="0"/>
              </a:rPr>
              <a:t>Une voile d'amiral, </a:t>
            </a:r>
          </a:p>
          <a:p>
            <a:r>
              <a:rPr lang="fr-FR" sz="1200" dirty="0">
                <a:latin typeface="Arial Rounded MT Bold" pitchFamily="34" charset="0"/>
              </a:rPr>
              <a:t>Un radeau hisser haut </a:t>
            </a:r>
          </a:p>
          <a:p>
            <a:r>
              <a:rPr lang="fr-FR" sz="1200" dirty="0">
                <a:latin typeface="Arial Rounded MT Bold" pitchFamily="34" charset="0"/>
              </a:rPr>
              <a:t>La bouée à pince nez </a:t>
            </a:r>
          </a:p>
          <a:p>
            <a:r>
              <a:rPr lang="fr-FR" sz="1200" dirty="0">
                <a:latin typeface="Arial Rounded MT Bold" pitchFamily="34" charset="0"/>
              </a:rPr>
              <a:t>Pour gigoter dans l'eau </a:t>
            </a:r>
          </a:p>
          <a:p>
            <a:endParaRPr lang="fr-FR" sz="1200" dirty="0">
              <a:latin typeface="Arial Rounded MT Bold" pitchFamily="34" charset="0"/>
            </a:endParaRPr>
          </a:p>
          <a:p>
            <a:r>
              <a:rPr lang="fr-FR" sz="1200" dirty="0">
                <a:latin typeface="Arial Rounded MT Bold" pitchFamily="34" charset="0"/>
              </a:rPr>
              <a:t>Refrain</a:t>
            </a:r>
          </a:p>
          <a:p>
            <a:r>
              <a:rPr lang="fr-FR" sz="1200" dirty="0">
                <a:latin typeface="Arial Rounded MT Bold" pitchFamily="34" charset="0"/>
              </a:rPr>
              <a:t>La raquette, des baskets </a:t>
            </a:r>
          </a:p>
          <a:p>
            <a:r>
              <a:rPr lang="fr-FR" sz="1200" dirty="0">
                <a:latin typeface="Arial Rounded MT Bold" pitchFamily="34" charset="0"/>
              </a:rPr>
              <a:t>Et des balles plein la malle </a:t>
            </a:r>
          </a:p>
          <a:p>
            <a:r>
              <a:rPr lang="fr-FR" sz="1200" dirty="0">
                <a:latin typeface="Arial Rounded MT Bold" pitchFamily="34" charset="0"/>
              </a:rPr>
              <a:t>Une jolie pharmacie </a:t>
            </a:r>
          </a:p>
          <a:p>
            <a:r>
              <a:rPr lang="fr-FR" sz="1200" dirty="0">
                <a:latin typeface="Arial Rounded MT Bold" pitchFamily="34" charset="0"/>
              </a:rPr>
              <a:t>Pour si je me fais mal </a:t>
            </a:r>
          </a:p>
          <a:p>
            <a:endParaRPr lang="fr-FR" sz="1200" dirty="0">
              <a:latin typeface="Arial Rounded MT Bold" pitchFamily="34" charset="0"/>
            </a:endParaRPr>
          </a:p>
          <a:p>
            <a:r>
              <a:rPr lang="fr-FR" sz="1200" dirty="0">
                <a:latin typeface="Arial Rounded MT Bold" pitchFamily="34" charset="0"/>
              </a:rPr>
              <a:t>Un frigo de sirop </a:t>
            </a:r>
          </a:p>
          <a:p>
            <a:r>
              <a:rPr lang="fr-FR" sz="1200" dirty="0">
                <a:latin typeface="Arial Rounded MT Bold" pitchFamily="34" charset="0"/>
              </a:rPr>
              <a:t>Une armoire de devoirs </a:t>
            </a:r>
          </a:p>
          <a:p>
            <a:r>
              <a:rPr lang="fr-FR" sz="1200" dirty="0">
                <a:latin typeface="Arial Rounded MT Bold" pitchFamily="34" charset="0"/>
              </a:rPr>
              <a:t>Une cravate pour l'éclate </a:t>
            </a:r>
          </a:p>
          <a:p>
            <a:r>
              <a:rPr lang="fr-FR" sz="1200" dirty="0">
                <a:latin typeface="Arial Rounded MT Bold" pitchFamily="34" charset="0"/>
              </a:rPr>
              <a:t>Et pour sortir le soir </a:t>
            </a:r>
          </a:p>
          <a:p>
            <a:endParaRPr lang="fr-FR" sz="1200" dirty="0">
              <a:latin typeface="Arial Rounded MT Bold" pitchFamily="34" charset="0"/>
            </a:endParaRPr>
          </a:p>
          <a:p>
            <a:r>
              <a:rPr lang="fr-FR" sz="1200" dirty="0">
                <a:latin typeface="Arial Rounded MT Bold" pitchFamily="34" charset="0"/>
              </a:rPr>
              <a:t>Refrain</a:t>
            </a:r>
          </a:p>
        </p:txBody>
      </p:sp>
      <p:sp>
        <p:nvSpPr>
          <p:cNvPr id="4" name="Прямоугольник 3"/>
          <p:cNvSpPr/>
          <p:nvPr/>
        </p:nvSpPr>
        <p:spPr>
          <a:xfrm>
            <a:off x="5868144" y="6211669"/>
            <a:ext cx="4572000" cy="584775"/>
          </a:xfrm>
          <a:prstGeom prst="rect">
            <a:avLst/>
          </a:prstGeom>
        </p:spPr>
        <p:txBody>
          <a:bodyPr>
            <a:spAutoFit/>
          </a:bodyPr>
          <a:lstStyle/>
          <a:p>
            <a:r>
              <a:rPr lang="en-US" sz="1600" i="1" dirty="0">
                <a:latin typeface="Arial Rounded MT Bold" pitchFamily="34" charset="0"/>
              </a:rPr>
              <a:t>Henri </a:t>
            </a:r>
            <a:r>
              <a:rPr lang="en-US" sz="1600" i="1" dirty="0" err="1">
                <a:latin typeface="Arial Rounded MT Bold" pitchFamily="34" charset="0"/>
              </a:rPr>
              <a:t>Dès</a:t>
            </a:r>
            <a:r>
              <a:rPr lang="en-US" sz="1600" i="1" dirty="0">
                <a:latin typeface="Arial Rounded MT Bold" pitchFamily="34" charset="0"/>
              </a:rPr>
              <a:t/>
            </a:r>
            <a:br>
              <a:rPr lang="en-US" sz="1600" i="1" dirty="0">
                <a:latin typeface="Arial Rounded MT Bold" pitchFamily="34" charset="0"/>
              </a:rPr>
            </a:br>
            <a:endParaRPr lang="ru-RU" sz="1600" i="1" dirty="0"/>
          </a:p>
        </p:txBody>
      </p:sp>
      <p:sp>
        <p:nvSpPr>
          <p:cNvPr id="5" name="Прямоугольник 4"/>
          <p:cNvSpPr/>
          <p:nvPr/>
        </p:nvSpPr>
        <p:spPr>
          <a:xfrm>
            <a:off x="3962222" y="2348880"/>
            <a:ext cx="4572000" cy="2308324"/>
          </a:xfrm>
          <a:prstGeom prst="rect">
            <a:avLst/>
          </a:prstGeom>
        </p:spPr>
        <p:txBody>
          <a:bodyPr>
            <a:spAutoFit/>
          </a:bodyPr>
          <a:lstStyle/>
          <a:p>
            <a:r>
              <a:rPr lang="fr-FR" dirty="0"/>
              <a:t>Refrain</a:t>
            </a:r>
          </a:p>
          <a:p>
            <a:endParaRPr lang="fr-FR" dirty="0" smtClean="0"/>
          </a:p>
          <a:p>
            <a:r>
              <a:rPr lang="fr-FR" dirty="0" smtClean="0"/>
              <a:t>Quand </a:t>
            </a:r>
            <a:r>
              <a:rPr lang="fr-FR" dirty="0"/>
              <a:t>je pars en voyage </a:t>
            </a:r>
          </a:p>
          <a:p>
            <a:r>
              <a:rPr lang="fr-FR" dirty="0"/>
              <a:t>Je remplis mes bagages </a:t>
            </a:r>
          </a:p>
          <a:p>
            <a:r>
              <a:rPr lang="fr-FR" dirty="0"/>
              <a:t>Avec tout un fatras qui ne servira pas </a:t>
            </a:r>
          </a:p>
          <a:p>
            <a:r>
              <a:rPr lang="fr-FR" dirty="0"/>
              <a:t>Quand je pars à Venise </a:t>
            </a:r>
          </a:p>
          <a:p>
            <a:r>
              <a:rPr lang="fr-FR" dirty="0"/>
              <a:t>Je remplis mes valises </a:t>
            </a:r>
          </a:p>
          <a:p>
            <a:r>
              <a:rPr lang="fr-FR" dirty="0"/>
              <a:t>Avec tout un tintouin qui ne servira point </a:t>
            </a:r>
          </a:p>
        </p:txBody>
      </p:sp>
    </p:spTree>
    <p:extLst>
      <p:ext uri="{BB962C8B-B14F-4D97-AF65-F5344CB8AC3E}">
        <p14:creationId xmlns:p14="http://schemas.microsoft.com/office/powerpoint/2010/main" val="16288190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20688"/>
            <a:ext cx="7795072" cy="5404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57216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9712" y="116632"/>
            <a:ext cx="6512511" cy="1143000"/>
          </a:xfrm>
        </p:spPr>
        <p:txBody>
          <a:bodyPr/>
          <a:lstStyle/>
          <a:p>
            <a:r>
              <a:rPr lang="fr-CA" dirty="0" smtClean="0"/>
              <a:t>Le vocabulaire</a:t>
            </a:r>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19612"/>
            <a:ext cx="8424936" cy="5739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12358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714500"/>
            <a:ext cx="7400484" cy="4162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187624" y="188640"/>
            <a:ext cx="7560840" cy="1569660"/>
          </a:xfrm>
          <a:prstGeom prst="rect">
            <a:avLst/>
          </a:prstGeom>
        </p:spPr>
        <p:txBody>
          <a:bodyPr wrap="square">
            <a:spAutoFit/>
          </a:bodyPr>
          <a:lstStyle/>
          <a:p>
            <a:r>
              <a:rPr lang="fr-FR" sz="3200" dirty="0">
                <a:latin typeface="Blackadder ITC" pitchFamily="82" charset="0"/>
              </a:rPr>
              <a:t>Le robot mis au point par le MIT sera capable de scanner les soutes des navires pour détecter les caches des trafiquants de drogue.</a:t>
            </a:r>
            <a:endParaRPr lang="ru-RU" sz="3200" dirty="0"/>
          </a:p>
        </p:txBody>
      </p:sp>
    </p:spTree>
    <p:extLst>
      <p:ext uri="{BB962C8B-B14F-4D97-AF65-F5344CB8AC3E}">
        <p14:creationId xmlns:p14="http://schemas.microsoft.com/office/powerpoint/2010/main" val="6575095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571793295"/>
              </p:ext>
            </p:extLst>
          </p:nvPr>
        </p:nvGraphicFramePr>
        <p:xfrm>
          <a:off x="683568" y="1412776"/>
          <a:ext cx="8352928" cy="5120640"/>
        </p:xfrm>
        <a:graphic>
          <a:graphicData uri="http://schemas.openxmlformats.org/drawingml/2006/table">
            <a:tbl>
              <a:tblPr firstRow="1" firstCol="1" lastRow="1" lastCol="1" bandRow="1" bandCol="1">
                <a:tableStyleId>{5C22544A-7EE6-4342-B048-85BDC9FD1C3A}</a:tableStyleId>
              </a:tblPr>
              <a:tblGrid>
                <a:gridCol w="4176028"/>
                <a:gridCol w="4176900"/>
              </a:tblGrid>
              <a:tr h="648072">
                <a:tc>
                  <a:txBody>
                    <a:bodyPr/>
                    <a:lstStyle/>
                    <a:p>
                      <a:pPr>
                        <a:spcAft>
                          <a:spcPts val="0"/>
                        </a:spcAft>
                      </a:pPr>
                      <a:r>
                        <a:rPr lang="fr-CA" sz="2800" dirty="0">
                          <a:effectLst/>
                        </a:rPr>
                        <a:t>Qui </a:t>
                      </a:r>
                      <a:endParaRPr lang="ru-RU" sz="2800" dirty="0">
                        <a:effectLst/>
                      </a:endParaRPr>
                    </a:p>
                    <a:p>
                      <a:pPr>
                        <a:spcAft>
                          <a:spcPts val="0"/>
                        </a:spcAft>
                      </a:pPr>
                      <a:r>
                        <a:rPr lang="fr-CA" sz="2800" dirty="0">
                          <a:effectLst/>
                        </a:rPr>
                        <a:t> </a:t>
                      </a:r>
                      <a:endParaRPr lang="ru-RU" sz="2800" dirty="0">
                        <a:effectLst/>
                        <a:latin typeface="Times New Roman"/>
                        <a:ea typeface="Times New Roman"/>
                      </a:endParaRPr>
                    </a:p>
                  </a:txBody>
                  <a:tcPr marL="68580" marR="68580" marT="0" marB="0"/>
                </a:tc>
                <a:tc>
                  <a:txBody>
                    <a:bodyPr/>
                    <a:lstStyle/>
                    <a:p>
                      <a:pPr>
                        <a:spcAft>
                          <a:spcPts val="0"/>
                        </a:spcAft>
                      </a:pPr>
                      <a:r>
                        <a:rPr lang="fr-CA" sz="1200">
                          <a:effectLst/>
                        </a:rPr>
                        <a:t> </a:t>
                      </a:r>
                      <a:endParaRPr lang="ru-RU" sz="1200">
                        <a:effectLst/>
                        <a:latin typeface="Times New Roman"/>
                        <a:ea typeface="Times New Roman"/>
                      </a:endParaRPr>
                    </a:p>
                  </a:txBody>
                  <a:tcPr marL="68580" marR="68580" marT="0" marB="0"/>
                </a:tc>
              </a:tr>
              <a:tr h="648072">
                <a:tc>
                  <a:txBody>
                    <a:bodyPr/>
                    <a:lstStyle/>
                    <a:p>
                      <a:pPr>
                        <a:spcAft>
                          <a:spcPts val="0"/>
                        </a:spcAft>
                      </a:pPr>
                      <a:r>
                        <a:rPr lang="fr-CA" sz="2800" dirty="0">
                          <a:effectLst/>
                        </a:rPr>
                        <a:t>Quoi</a:t>
                      </a:r>
                      <a:endParaRPr lang="ru-RU" sz="2800" dirty="0">
                        <a:effectLst/>
                      </a:endParaRPr>
                    </a:p>
                    <a:p>
                      <a:pPr>
                        <a:spcAft>
                          <a:spcPts val="0"/>
                        </a:spcAft>
                      </a:pPr>
                      <a:r>
                        <a:rPr lang="fr-CA" sz="2800" dirty="0">
                          <a:effectLst/>
                        </a:rPr>
                        <a:t> </a:t>
                      </a:r>
                      <a:endParaRPr lang="ru-RU" sz="2800" dirty="0">
                        <a:effectLst/>
                        <a:latin typeface="Times New Roman"/>
                        <a:ea typeface="Times New Roman"/>
                      </a:endParaRPr>
                    </a:p>
                  </a:txBody>
                  <a:tcPr marL="68580" marR="68580" marT="0" marB="0"/>
                </a:tc>
                <a:tc>
                  <a:txBody>
                    <a:bodyPr/>
                    <a:lstStyle/>
                    <a:p>
                      <a:pPr>
                        <a:spcAft>
                          <a:spcPts val="0"/>
                        </a:spcAft>
                      </a:pPr>
                      <a:r>
                        <a:rPr lang="fr-CA" sz="1200">
                          <a:effectLst/>
                        </a:rPr>
                        <a:t> </a:t>
                      </a:r>
                      <a:endParaRPr lang="ru-RU" sz="1200">
                        <a:effectLst/>
                        <a:latin typeface="Times New Roman"/>
                        <a:ea typeface="Times New Roman"/>
                      </a:endParaRPr>
                    </a:p>
                  </a:txBody>
                  <a:tcPr marL="68580" marR="68580" marT="0" marB="0"/>
                </a:tc>
              </a:tr>
              <a:tr h="648072">
                <a:tc>
                  <a:txBody>
                    <a:bodyPr/>
                    <a:lstStyle/>
                    <a:p>
                      <a:pPr>
                        <a:spcAft>
                          <a:spcPts val="0"/>
                        </a:spcAft>
                      </a:pPr>
                      <a:r>
                        <a:rPr lang="fr-CA" sz="2800" dirty="0">
                          <a:effectLst/>
                        </a:rPr>
                        <a:t>Où </a:t>
                      </a:r>
                      <a:endParaRPr lang="ru-RU" sz="2800" dirty="0">
                        <a:effectLst/>
                      </a:endParaRPr>
                    </a:p>
                    <a:p>
                      <a:pPr>
                        <a:spcAft>
                          <a:spcPts val="0"/>
                        </a:spcAft>
                      </a:pPr>
                      <a:r>
                        <a:rPr lang="fr-CA" sz="2800" dirty="0">
                          <a:effectLst/>
                        </a:rPr>
                        <a:t> </a:t>
                      </a:r>
                      <a:endParaRPr lang="ru-RU" sz="2800" dirty="0">
                        <a:effectLst/>
                        <a:latin typeface="Times New Roman"/>
                        <a:ea typeface="Times New Roman"/>
                      </a:endParaRPr>
                    </a:p>
                  </a:txBody>
                  <a:tcPr marL="68580" marR="68580" marT="0" marB="0"/>
                </a:tc>
                <a:tc>
                  <a:txBody>
                    <a:bodyPr/>
                    <a:lstStyle/>
                    <a:p>
                      <a:pPr>
                        <a:spcAft>
                          <a:spcPts val="0"/>
                        </a:spcAft>
                      </a:pPr>
                      <a:r>
                        <a:rPr lang="fr-CA" sz="1200">
                          <a:effectLst/>
                        </a:rPr>
                        <a:t> </a:t>
                      </a:r>
                      <a:endParaRPr lang="ru-RU" sz="1200">
                        <a:effectLst/>
                        <a:latin typeface="Times New Roman"/>
                        <a:ea typeface="Times New Roman"/>
                      </a:endParaRPr>
                    </a:p>
                  </a:txBody>
                  <a:tcPr marL="68580" marR="68580" marT="0" marB="0"/>
                </a:tc>
              </a:tr>
              <a:tr h="648072">
                <a:tc>
                  <a:txBody>
                    <a:bodyPr/>
                    <a:lstStyle/>
                    <a:p>
                      <a:pPr>
                        <a:spcAft>
                          <a:spcPts val="0"/>
                        </a:spcAft>
                      </a:pPr>
                      <a:r>
                        <a:rPr lang="fr-CA" sz="2800" dirty="0">
                          <a:effectLst/>
                        </a:rPr>
                        <a:t>Quand </a:t>
                      </a:r>
                      <a:endParaRPr lang="ru-RU" sz="2800" dirty="0">
                        <a:effectLst/>
                      </a:endParaRPr>
                    </a:p>
                    <a:p>
                      <a:pPr>
                        <a:spcAft>
                          <a:spcPts val="0"/>
                        </a:spcAft>
                      </a:pPr>
                      <a:r>
                        <a:rPr lang="fr-CA" sz="2800" dirty="0">
                          <a:effectLst/>
                        </a:rPr>
                        <a:t> </a:t>
                      </a:r>
                      <a:endParaRPr lang="ru-RU" sz="2800" dirty="0">
                        <a:effectLst/>
                        <a:latin typeface="Times New Roman"/>
                        <a:ea typeface="Times New Roman"/>
                      </a:endParaRPr>
                    </a:p>
                  </a:txBody>
                  <a:tcPr marL="68580" marR="68580" marT="0" marB="0"/>
                </a:tc>
                <a:tc>
                  <a:txBody>
                    <a:bodyPr/>
                    <a:lstStyle/>
                    <a:p>
                      <a:pPr>
                        <a:spcAft>
                          <a:spcPts val="0"/>
                        </a:spcAft>
                      </a:pPr>
                      <a:r>
                        <a:rPr lang="fr-CA" sz="1200">
                          <a:effectLst/>
                        </a:rPr>
                        <a:t> </a:t>
                      </a:r>
                      <a:endParaRPr lang="ru-RU" sz="1200">
                        <a:effectLst/>
                        <a:latin typeface="Times New Roman"/>
                        <a:ea typeface="Times New Roman"/>
                      </a:endParaRPr>
                    </a:p>
                  </a:txBody>
                  <a:tcPr marL="68580" marR="68580" marT="0" marB="0"/>
                </a:tc>
              </a:tr>
              <a:tr h="648072">
                <a:tc>
                  <a:txBody>
                    <a:bodyPr/>
                    <a:lstStyle/>
                    <a:p>
                      <a:pPr>
                        <a:spcAft>
                          <a:spcPts val="0"/>
                        </a:spcAft>
                      </a:pPr>
                      <a:r>
                        <a:rPr lang="fr-CA" sz="2800" dirty="0">
                          <a:effectLst/>
                        </a:rPr>
                        <a:t>Comment </a:t>
                      </a:r>
                      <a:endParaRPr lang="ru-RU" sz="2800" dirty="0">
                        <a:effectLst/>
                      </a:endParaRPr>
                    </a:p>
                    <a:p>
                      <a:pPr>
                        <a:spcAft>
                          <a:spcPts val="0"/>
                        </a:spcAft>
                      </a:pPr>
                      <a:r>
                        <a:rPr lang="fr-CA" sz="2800" dirty="0">
                          <a:effectLst/>
                        </a:rPr>
                        <a:t> </a:t>
                      </a:r>
                      <a:endParaRPr lang="ru-RU" sz="2800" dirty="0">
                        <a:effectLst/>
                        <a:latin typeface="Times New Roman"/>
                        <a:ea typeface="Times New Roman"/>
                      </a:endParaRPr>
                    </a:p>
                  </a:txBody>
                  <a:tcPr marL="68580" marR="68580" marT="0" marB="0"/>
                </a:tc>
                <a:tc>
                  <a:txBody>
                    <a:bodyPr/>
                    <a:lstStyle/>
                    <a:p>
                      <a:pPr>
                        <a:spcAft>
                          <a:spcPts val="0"/>
                        </a:spcAft>
                      </a:pPr>
                      <a:r>
                        <a:rPr lang="fr-CA" sz="1200">
                          <a:effectLst/>
                        </a:rPr>
                        <a:t> </a:t>
                      </a:r>
                      <a:endParaRPr lang="ru-RU" sz="1200">
                        <a:effectLst/>
                        <a:latin typeface="Times New Roman"/>
                        <a:ea typeface="Times New Roman"/>
                      </a:endParaRPr>
                    </a:p>
                  </a:txBody>
                  <a:tcPr marL="68580" marR="68580" marT="0" marB="0"/>
                </a:tc>
              </a:tr>
              <a:tr h="648072">
                <a:tc>
                  <a:txBody>
                    <a:bodyPr/>
                    <a:lstStyle/>
                    <a:p>
                      <a:pPr>
                        <a:spcAft>
                          <a:spcPts val="0"/>
                        </a:spcAft>
                      </a:pPr>
                      <a:r>
                        <a:rPr lang="fr-CA" sz="2800" dirty="0">
                          <a:effectLst/>
                        </a:rPr>
                        <a:t>Pourquoi</a:t>
                      </a:r>
                      <a:endParaRPr lang="ru-RU" sz="2800" dirty="0">
                        <a:effectLst/>
                      </a:endParaRPr>
                    </a:p>
                    <a:p>
                      <a:pPr>
                        <a:spcAft>
                          <a:spcPts val="0"/>
                        </a:spcAft>
                      </a:pPr>
                      <a:r>
                        <a:rPr lang="fr-CA" sz="2800" dirty="0">
                          <a:effectLst/>
                        </a:rPr>
                        <a:t> </a:t>
                      </a:r>
                      <a:endParaRPr lang="ru-RU" sz="2800" dirty="0">
                        <a:effectLst/>
                        <a:latin typeface="Times New Roman"/>
                        <a:ea typeface="Times New Roman"/>
                      </a:endParaRPr>
                    </a:p>
                  </a:txBody>
                  <a:tcPr marL="68580" marR="68580" marT="0" marB="0"/>
                </a:tc>
                <a:tc>
                  <a:txBody>
                    <a:bodyPr/>
                    <a:lstStyle/>
                    <a:p>
                      <a:pPr>
                        <a:spcAft>
                          <a:spcPts val="0"/>
                        </a:spcAft>
                      </a:pPr>
                      <a:r>
                        <a:rPr lang="fr-CA" sz="1200" dirty="0">
                          <a:effectLst/>
                        </a:rPr>
                        <a:t> </a:t>
                      </a:r>
                      <a:endParaRPr lang="ru-RU" sz="1200" dirty="0">
                        <a:effectLst/>
                        <a:latin typeface="Times New Roman"/>
                        <a:ea typeface="Times New Roman"/>
                      </a:endParaRPr>
                    </a:p>
                  </a:txBody>
                  <a:tcPr marL="68580" marR="68580" marT="0" marB="0"/>
                </a:tc>
              </a:tr>
            </a:tbl>
          </a:graphicData>
        </a:graphic>
      </p:graphicFrame>
      <p:sp>
        <p:nvSpPr>
          <p:cNvPr id="3" name="Прямоугольник 2"/>
          <p:cNvSpPr/>
          <p:nvPr/>
        </p:nvSpPr>
        <p:spPr>
          <a:xfrm>
            <a:off x="1835696" y="404664"/>
            <a:ext cx="4572000" cy="646331"/>
          </a:xfrm>
          <a:prstGeom prst="rect">
            <a:avLst/>
          </a:prstGeom>
        </p:spPr>
        <p:txBody>
          <a:bodyPr>
            <a:spAutoFit/>
          </a:bodyPr>
          <a:lstStyle/>
          <a:p>
            <a:r>
              <a:rPr lang="fr-FR" sz="3600" dirty="0" smtClean="0">
                <a:latin typeface="Blackadder ITC" pitchFamily="82" charset="0"/>
              </a:rPr>
              <a:t>Remplissez la grille </a:t>
            </a:r>
            <a:endParaRPr lang="ru-RU" sz="3600" dirty="0"/>
          </a:p>
        </p:txBody>
      </p:sp>
    </p:spTree>
    <p:extLst>
      <p:ext uri="{BB962C8B-B14F-4D97-AF65-F5344CB8AC3E}">
        <p14:creationId xmlns:p14="http://schemas.microsoft.com/office/powerpoint/2010/main" val="42584309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260648"/>
            <a:ext cx="6512511" cy="1143000"/>
          </a:xfrm>
        </p:spPr>
        <p:txBody>
          <a:bodyPr/>
          <a:lstStyle/>
          <a:p>
            <a:r>
              <a:rPr lang="en-US" dirty="0"/>
              <a:t>PRONOMS </a:t>
            </a:r>
            <a:r>
              <a:rPr lang="en-US" dirty="0" err="1"/>
              <a:t>démonstratifs</a:t>
            </a:r>
            <a:endParaRPr lang="ru-RU" dirty="0"/>
          </a:p>
        </p:txBody>
      </p:sp>
      <p:sp>
        <p:nvSpPr>
          <p:cNvPr id="4" name="Прямоугольник 3"/>
          <p:cNvSpPr/>
          <p:nvPr/>
        </p:nvSpPr>
        <p:spPr>
          <a:xfrm>
            <a:off x="107504" y="2060848"/>
            <a:ext cx="4572000" cy="3970318"/>
          </a:xfrm>
          <a:prstGeom prst="rect">
            <a:avLst/>
          </a:prstGeom>
        </p:spPr>
        <p:txBody>
          <a:bodyPr>
            <a:spAutoFit/>
          </a:bodyPr>
          <a:lstStyle/>
          <a:p>
            <a:r>
              <a:rPr lang="fr-FR" dirty="0"/>
              <a:t>1. Formes simples :</a:t>
            </a:r>
          </a:p>
          <a:p>
            <a:endParaRPr lang="fr-FR" dirty="0"/>
          </a:p>
          <a:p>
            <a:r>
              <a:rPr lang="fr-FR" dirty="0"/>
              <a:t>    masculin singulier = celui</a:t>
            </a:r>
          </a:p>
          <a:p>
            <a:r>
              <a:rPr lang="fr-FR" dirty="0"/>
              <a:t>    féminin singulier = celle.</a:t>
            </a:r>
          </a:p>
          <a:p>
            <a:r>
              <a:rPr lang="fr-FR" dirty="0"/>
              <a:t>    masculin pluriel = ceux.</a:t>
            </a:r>
          </a:p>
          <a:p>
            <a:r>
              <a:rPr lang="fr-FR" dirty="0"/>
              <a:t>    féminin pluriel = celles.</a:t>
            </a:r>
          </a:p>
          <a:p>
            <a:r>
              <a:rPr lang="fr-FR" dirty="0"/>
              <a:t>    neutre = ce.</a:t>
            </a:r>
          </a:p>
          <a:p>
            <a:endParaRPr lang="fr-FR" dirty="0"/>
          </a:p>
          <a:p>
            <a:r>
              <a:rPr lang="fr-FR" dirty="0"/>
              <a:t>2. Formes composées :</a:t>
            </a:r>
          </a:p>
          <a:p>
            <a:endParaRPr lang="fr-FR" dirty="0"/>
          </a:p>
          <a:p>
            <a:r>
              <a:rPr lang="fr-FR" dirty="0"/>
              <a:t>    masculin singulier = celui-ci, celui-là.</a:t>
            </a:r>
          </a:p>
          <a:p>
            <a:r>
              <a:rPr lang="fr-FR" dirty="0"/>
              <a:t>    féminin singulier = celle-ci, celle-là.</a:t>
            </a:r>
          </a:p>
          <a:p>
            <a:r>
              <a:rPr lang="fr-FR" dirty="0"/>
              <a:t>    masculin pluriel = ceux-ci, ceux-là.</a:t>
            </a:r>
          </a:p>
          <a:p>
            <a:r>
              <a:rPr lang="fr-FR" dirty="0"/>
              <a:t>    féminin pluriel = celles-ci, celles-là. </a:t>
            </a:r>
            <a:endParaRPr lang="ru-RU" dirty="0"/>
          </a:p>
        </p:txBody>
      </p:sp>
      <p:sp>
        <p:nvSpPr>
          <p:cNvPr id="5" name="Прямоугольник 4"/>
          <p:cNvSpPr/>
          <p:nvPr/>
        </p:nvSpPr>
        <p:spPr>
          <a:xfrm>
            <a:off x="4427984" y="1834076"/>
            <a:ext cx="4572000" cy="4801314"/>
          </a:xfrm>
          <a:prstGeom prst="rect">
            <a:avLst/>
          </a:prstGeom>
        </p:spPr>
        <p:txBody>
          <a:bodyPr>
            <a:spAutoFit/>
          </a:bodyPr>
          <a:lstStyle/>
          <a:p>
            <a:r>
              <a:rPr lang="fr-FR" b="1" i="1" dirty="0"/>
              <a:t>Celui, celle(s), ceux : </a:t>
            </a:r>
            <a:r>
              <a:rPr lang="fr-FR" dirty="0"/>
              <a:t>doivent toujours précéder un participe, un complément introduit par "de", ou une subordonnée relative (Je vous donne celle de ma fille. Je vous présente ceux qui ont triomphé ce matin. Voici son dessin, voici celui réalisé par mon fils). Les autres constructions sont critiquées.</a:t>
            </a:r>
          </a:p>
          <a:p>
            <a:endParaRPr lang="fr-FR" dirty="0"/>
          </a:p>
          <a:p>
            <a:r>
              <a:rPr lang="fr-FR" b="1" i="1" dirty="0"/>
              <a:t>Les formes composées expriment un rapport nuancé par "ci" et "là". </a:t>
            </a:r>
            <a:r>
              <a:rPr lang="fr-FR" dirty="0"/>
              <a:t>"Ci" exprime la proximité, "là" l'éloignement (Prenez celui-ci (le plus proche) je prendrai celui-là (le plus éloigné)). Dans une comparaison ou un parallèle, "ci" renvoie au dernier nommé, "là" au premier nommé. </a:t>
            </a:r>
            <a:endParaRPr lang="ru-RU" dirty="0"/>
          </a:p>
        </p:txBody>
      </p:sp>
    </p:spTree>
    <p:extLst>
      <p:ext uri="{BB962C8B-B14F-4D97-AF65-F5344CB8AC3E}">
        <p14:creationId xmlns:p14="http://schemas.microsoft.com/office/powerpoint/2010/main" val="22930618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88640"/>
            <a:ext cx="7776864" cy="1143000"/>
          </a:xfrm>
        </p:spPr>
        <p:txBody>
          <a:bodyPr/>
          <a:lstStyle/>
          <a:p>
            <a:r>
              <a:rPr lang="fr-FR" sz="2800" b="0" dirty="0">
                <a:solidFill>
                  <a:prstClr val="black"/>
                </a:solidFill>
                <a:effectLst/>
                <a:ea typeface="+mn-ea"/>
                <a:cs typeface="+mn-cs"/>
              </a:rPr>
              <a:t>Complétez les phrases suivantes en sélectionnant la forme convenable du pronom démonstratif variable</a:t>
            </a:r>
            <a:endParaRPr lang="ru-RU" sz="2800" dirty="0"/>
          </a:p>
        </p:txBody>
      </p:sp>
      <p:sp>
        <p:nvSpPr>
          <p:cNvPr id="7" name="Прямоугольник 6"/>
          <p:cNvSpPr/>
          <p:nvPr/>
        </p:nvSpPr>
        <p:spPr>
          <a:xfrm>
            <a:off x="251520" y="1556792"/>
            <a:ext cx="8712968" cy="4801314"/>
          </a:xfrm>
          <a:prstGeom prst="rect">
            <a:avLst/>
          </a:prstGeom>
        </p:spPr>
        <p:txBody>
          <a:bodyPr wrap="square">
            <a:spAutoFit/>
          </a:bodyPr>
          <a:lstStyle/>
          <a:p>
            <a:endParaRPr lang="fr-FR" dirty="0" smtClean="0"/>
          </a:p>
          <a:p>
            <a:pPr marL="285750" indent="-285750">
              <a:buFont typeface="Arial" pitchFamily="34" charset="0"/>
              <a:buChar char="•"/>
            </a:pPr>
            <a:r>
              <a:rPr lang="fr-FR" dirty="0" smtClean="0"/>
              <a:t> J'ai fait deux voyages en Jamaïque, mais je préfère             où j'ai visité les plantations de canne à sucre. </a:t>
            </a:r>
          </a:p>
          <a:p>
            <a:pPr marL="285750" indent="-285750">
              <a:buFont typeface="Arial" pitchFamily="34" charset="0"/>
              <a:buChar char="•"/>
            </a:pPr>
            <a:r>
              <a:rPr lang="fr-FR" dirty="0" smtClean="0"/>
              <a:t>Le bandit Jean Bonno a menacé le policier avec l'arme de                    , qu'il venait de lui prendre. </a:t>
            </a:r>
          </a:p>
          <a:p>
            <a:pPr marL="285750" indent="-285750">
              <a:buFont typeface="Arial" pitchFamily="34" charset="0"/>
              <a:buChar char="•"/>
            </a:pPr>
            <a:r>
              <a:rPr lang="fr-FR" dirty="0" smtClean="0"/>
              <a:t>Le vélo que vous me montrez est trop cher, mais combien coûte </a:t>
            </a:r>
            <a:r>
              <a:rPr lang="fr-CA" dirty="0"/>
              <a:t> </a:t>
            </a:r>
            <a:r>
              <a:rPr lang="fr-CA" dirty="0" smtClean="0"/>
              <a:t>                 </a:t>
            </a:r>
            <a:r>
              <a:rPr lang="fr-FR" dirty="0" smtClean="0"/>
              <a:t>? </a:t>
            </a:r>
            <a:endParaRPr lang="ru-RU" dirty="0"/>
          </a:p>
          <a:p>
            <a:pPr marL="285750" indent="-285750">
              <a:buFont typeface="Arial" pitchFamily="34" charset="0"/>
              <a:buChar char="•"/>
            </a:pPr>
            <a:r>
              <a:rPr lang="fr-FR" dirty="0" smtClean="0"/>
              <a:t> Il y a des papous à poux papas et des papous à poux pas papas. Mais alors que dire de                   </a:t>
            </a:r>
            <a:r>
              <a:rPr lang="ru-RU" dirty="0" smtClean="0"/>
              <a:t> </a:t>
            </a:r>
            <a:r>
              <a:rPr lang="fr-FR" dirty="0" smtClean="0"/>
              <a:t>qui sont des papous pas à poux ? </a:t>
            </a:r>
          </a:p>
          <a:p>
            <a:pPr marL="285750" indent="-285750">
              <a:buFont typeface="Arial" pitchFamily="34" charset="0"/>
              <a:buChar char="•"/>
            </a:pPr>
            <a:r>
              <a:rPr lang="fr-FR" dirty="0" smtClean="0"/>
              <a:t>Il a fait développer des photos, mais je n'ai pas encore vu                  </a:t>
            </a:r>
            <a:r>
              <a:rPr lang="ru-RU" dirty="0" smtClean="0"/>
              <a:t> </a:t>
            </a:r>
            <a:r>
              <a:rPr lang="fr-FR" dirty="0" smtClean="0"/>
              <a:t>de ton anniversaire.</a:t>
            </a:r>
          </a:p>
          <a:p>
            <a:pPr marL="285750" indent="-285750">
              <a:buFont typeface="Arial" pitchFamily="34" charset="0"/>
              <a:buChar char="•"/>
            </a:pPr>
            <a:r>
              <a:rPr lang="fr-FR" dirty="0" smtClean="0"/>
              <a:t>Qui ne risque rien n'a rien, mais l'avenir appartient à              qui se lèvent tôt. </a:t>
            </a:r>
            <a:endParaRPr lang="ru-RU" dirty="0" smtClean="0"/>
          </a:p>
          <a:p>
            <a:pPr marL="285750" indent="-285750">
              <a:buFont typeface="Arial" pitchFamily="34" charset="0"/>
              <a:buChar char="•"/>
            </a:pPr>
            <a:r>
              <a:rPr lang="fr-FR" dirty="0" smtClean="0"/>
              <a:t>Ces couleurs sont exactement                     que vous avez choisies. </a:t>
            </a:r>
          </a:p>
          <a:p>
            <a:pPr marL="285750" indent="-285750">
              <a:buFont typeface="Arial" pitchFamily="34" charset="0"/>
              <a:buChar char="•"/>
            </a:pPr>
            <a:r>
              <a:rPr lang="fr-FR" dirty="0" smtClean="0"/>
              <a:t>Pour qui se prennent-elles, </a:t>
            </a:r>
            <a:r>
              <a:rPr lang="fr-CA" dirty="0"/>
              <a:t> </a:t>
            </a:r>
            <a:r>
              <a:rPr lang="fr-CA" dirty="0" smtClean="0"/>
              <a:t>                       </a:t>
            </a:r>
            <a:r>
              <a:rPr lang="ru-RU" dirty="0" smtClean="0"/>
              <a:t> </a:t>
            </a:r>
            <a:r>
              <a:rPr lang="fr-FR" dirty="0" smtClean="0"/>
              <a:t>? </a:t>
            </a:r>
          </a:p>
          <a:p>
            <a:pPr marL="285750" indent="-285750">
              <a:buFont typeface="Arial" pitchFamily="34" charset="0"/>
              <a:buChar char="•"/>
            </a:pPr>
            <a:r>
              <a:rPr lang="fr-FR" dirty="0" smtClean="0"/>
              <a:t>Dans quelle chanson le chanteur dit-il qu'il « veut chanter pour </a:t>
            </a:r>
            <a:r>
              <a:rPr lang="fr-CA" dirty="0"/>
              <a:t> </a:t>
            </a:r>
            <a:r>
              <a:rPr lang="fr-CA" dirty="0" smtClean="0"/>
              <a:t>                </a:t>
            </a:r>
            <a:r>
              <a:rPr lang="ru-RU" dirty="0" smtClean="0"/>
              <a:t> </a:t>
            </a:r>
            <a:r>
              <a:rPr lang="fr-FR" dirty="0" smtClean="0"/>
              <a:t>qui sont loin de chez eux » ? </a:t>
            </a:r>
          </a:p>
          <a:p>
            <a:pPr marL="285750" indent="-285750">
              <a:buFont typeface="Arial" pitchFamily="34" charset="0"/>
              <a:buChar char="•"/>
            </a:pPr>
            <a:r>
              <a:rPr lang="fr-FR" dirty="0" smtClean="0"/>
              <a:t>La voisine du dessus est célibataire et sans enfants, mais</a:t>
            </a:r>
            <a:r>
              <a:rPr lang="ru-RU" dirty="0" smtClean="0"/>
              <a:t> </a:t>
            </a:r>
            <a:r>
              <a:rPr lang="fr-CA" dirty="0"/>
              <a:t> </a:t>
            </a:r>
            <a:r>
              <a:rPr lang="fr-CA" dirty="0" smtClean="0"/>
              <a:t>                    </a:t>
            </a:r>
            <a:r>
              <a:rPr lang="fr-FR" dirty="0" smtClean="0"/>
              <a:t>d'à côté vivent ensemble depuis des années et ont un gentil petit garçon de quatre ans. </a:t>
            </a:r>
            <a:endParaRPr lang="ru-RU" dirty="0"/>
          </a:p>
        </p:txBody>
      </p:sp>
      <p:sp>
        <p:nvSpPr>
          <p:cNvPr id="3" name="Прямоугольник 2"/>
          <p:cNvSpPr/>
          <p:nvPr/>
        </p:nvSpPr>
        <p:spPr>
          <a:xfrm>
            <a:off x="6084168" y="1844824"/>
            <a:ext cx="684803" cy="369332"/>
          </a:xfrm>
          <a:prstGeom prst="rect">
            <a:avLst/>
          </a:prstGeom>
        </p:spPr>
        <p:txBody>
          <a:bodyPr wrap="none">
            <a:spAutoFit/>
          </a:bodyPr>
          <a:lstStyle/>
          <a:p>
            <a:r>
              <a:rPr lang="en-US" dirty="0" err="1" smtClean="0"/>
              <a:t>celui</a:t>
            </a:r>
            <a:endParaRPr lang="ru-RU" dirty="0"/>
          </a:p>
        </p:txBody>
      </p:sp>
      <p:sp>
        <p:nvSpPr>
          <p:cNvPr id="5" name="Прямоугольник 4"/>
          <p:cNvSpPr/>
          <p:nvPr/>
        </p:nvSpPr>
        <p:spPr>
          <a:xfrm>
            <a:off x="6876256" y="2403376"/>
            <a:ext cx="949299" cy="369332"/>
          </a:xfrm>
          <a:prstGeom prst="rect">
            <a:avLst/>
          </a:prstGeom>
        </p:spPr>
        <p:txBody>
          <a:bodyPr wrap="none">
            <a:spAutoFit/>
          </a:bodyPr>
          <a:lstStyle/>
          <a:p>
            <a:r>
              <a:rPr lang="en-US" dirty="0" err="1"/>
              <a:t>c</a:t>
            </a:r>
            <a:r>
              <a:rPr lang="en-US" dirty="0" err="1" smtClean="0"/>
              <a:t>elui</a:t>
            </a:r>
            <a:r>
              <a:rPr lang="en-US" dirty="0" smtClean="0"/>
              <a:t>-ci</a:t>
            </a:r>
            <a:endParaRPr lang="ru-RU" dirty="0"/>
          </a:p>
        </p:txBody>
      </p:sp>
      <p:sp>
        <p:nvSpPr>
          <p:cNvPr id="6" name="Прямоугольник 5"/>
          <p:cNvSpPr/>
          <p:nvPr/>
        </p:nvSpPr>
        <p:spPr>
          <a:xfrm>
            <a:off x="7335803" y="2802216"/>
            <a:ext cx="958917" cy="369332"/>
          </a:xfrm>
          <a:prstGeom prst="rect">
            <a:avLst/>
          </a:prstGeom>
        </p:spPr>
        <p:txBody>
          <a:bodyPr wrap="none">
            <a:spAutoFit/>
          </a:bodyPr>
          <a:lstStyle/>
          <a:p>
            <a:r>
              <a:rPr lang="en-US" dirty="0" err="1" smtClean="0"/>
              <a:t>celui-là</a:t>
            </a:r>
            <a:endParaRPr lang="ru-RU" dirty="0"/>
          </a:p>
        </p:txBody>
      </p:sp>
      <p:sp>
        <p:nvSpPr>
          <p:cNvPr id="8" name="Прямоугольник 7"/>
          <p:cNvSpPr/>
          <p:nvPr/>
        </p:nvSpPr>
        <p:spPr>
          <a:xfrm>
            <a:off x="1547664" y="3437904"/>
            <a:ext cx="667170" cy="369332"/>
          </a:xfrm>
          <a:prstGeom prst="rect">
            <a:avLst/>
          </a:prstGeom>
        </p:spPr>
        <p:txBody>
          <a:bodyPr wrap="none">
            <a:spAutoFit/>
          </a:bodyPr>
          <a:lstStyle/>
          <a:p>
            <a:r>
              <a:rPr lang="en-US" dirty="0" err="1" smtClean="0"/>
              <a:t>ceux</a:t>
            </a:r>
            <a:endParaRPr lang="ru-RU" dirty="0"/>
          </a:p>
        </p:txBody>
      </p:sp>
      <p:sp>
        <p:nvSpPr>
          <p:cNvPr id="9" name="Прямоугольник 8"/>
          <p:cNvSpPr/>
          <p:nvPr/>
        </p:nvSpPr>
        <p:spPr>
          <a:xfrm>
            <a:off x="6746554" y="3807236"/>
            <a:ext cx="779381" cy="369332"/>
          </a:xfrm>
          <a:prstGeom prst="rect">
            <a:avLst/>
          </a:prstGeom>
        </p:spPr>
        <p:txBody>
          <a:bodyPr wrap="none">
            <a:spAutoFit/>
          </a:bodyPr>
          <a:lstStyle/>
          <a:p>
            <a:r>
              <a:rPr lang="en-US" dirty="0" err="1" smtClean="0"/>
              <a:t>celles</a:t>
            </a:r>
            <a:endParaRPr lang="ru-RU" dirty="0"/>
          </a:p>
        </p:txBody>
      </p:sp>
      <p:sp>
        <p:nvSpPr>
          <p:cNvPr id="10" name="Прямоугольник 9"/>
          <p:cNvSpPr/>
          <p:nvPr/>
        </p:nvSpPr>
        <p:spPr>
          <a:xfrm>
            <a:off x="6063952" y="4325048"/>
            <a:ext cx="667170" cy="369332"/>
          </a:xfrm>
          <a:prstGeom prst="rect">
            <a:avLst/>
          </a:prstGeom>
        </p:spPr>
        <p:txBody>
          <a:bodyPr wrap="none">
            <a:spAutoFit/>
          </a:bodyPr>
          <a:lstStyle/>
          <a:p>
            <a:r>
              <a:rPr lang="en-US" dirty="0" err="1" smtClean="0"/>
              <a:t>ceux</a:t>
            </a:r>
            <a:endParaRPr lang="ru-RU" dirty="0"/>
          </a:p>
        </p:txBody>
      </p:sp>
      <p:sp>
        <p:nvSpPr>
          <p:cNvPr id="11" name="Прямоугольник 10"/>
          <p:cNvSpPr/>
          <p:nvPr/>
        </p:nvSpPr>
        <p:spPr>
          <a:xfrm>
            <a:off x="3863039" y="4571753"/>
            <a:ext cx="779381" cy="369332"/>
          </a:xfrm>
          <a:prstGeom prst="rect">
            <a:avLst/>
          </a:prstGeom>
        </p:spPr>
        <p:txBody>
          <a:bodyPr wrap="none">
            <a:spAutoFit/>
          </a:bodyPr>
          <a:lstStyle/>
          <a:p>
            <a:r>
              <a:rPr lang="en-US" dirty="0" err="1" smtClean="0"/>
              <a:t>celles</a:t>
            </a:r>
            <a:endParaRPr lang="ru-RU" dirty="0"/>
          </a:p>
        </p:txBody>
      </p:sp>
      <p:sp>
        <p:nvSpPr>
          <p:cNvPr id="12" name="Прямоугольник 11"/>
          <p:cNvSpPr/>
          <p:nvPr/>
        </p:nvSpPr>
        <p:spPr>
          <a:xfrm>
            <a:off x="3649087" y="4908819"/>
            <a:ext cx="1053494" cy="369332"/>
          </a:xfrm>
          <a:prstGeom prst="rect">
            <a:avLst/>
          </a:prstGeom>
        </p:spPr>
        <p:txBody>
          <a:bodyPr wrap="none">
            <a:spAutoFit/>
          </a:bodyPr>
          <a:lstStyle/>
          <a:p>
            <a:r>
              <a:rPr lang="en-US" dirty="0" err="1"/>
              <a:t>c</a:t>
            </a:r>
            <a:r>
              <a:rPr lang="en-US" dirty="0" err="1" smtClean="0"/>
              <a:t>elles-là</a:t>
            </a:r>
            <a:endParaRPr lang="ru-RU" dirty="0"/>
          </a:p>
        </p:txBody>
      </p:sp>
      <p:sp>
        <p:nvSpPr>
          <p:cNvPr id="13" name="Прямоугольник 12"/>
          <p:cNvSpPr/>
          <p:nvPr/>
        </p:nvSpPr>
        <p:spPr>
          <a:xfrm>
            <a:off x="7206598" y="5110741"/>
            <a:ext cx="667170" cy="369332"/>
          </a:xfrm>
          <a:prstGeom prst="rect">
            <a:avLst/>
          </a:prstGeom>
        </p:spPr>
        <p:txBody>
          <a:bodyPr wrap="none">
            <a:spAutoFit/>
          </a:bodyPr>
          <a:lstStyle/>
          <a:p>
            <a:r>
              <a:rPr lang="en-US" dirty="0" err="1" smtClean="0"/>
              <a:t>ceux</a:t>
            </a:r>
            <a:endParaRPr lang="ru-RU" dirty="0"/>
          </a:p>
        </p:txBody>
      </p:sp>
      <p:sp>
        <p:nvSpPr>
          <p:cNvPr id="14" name="Прямоугольник 13"/>
          <p:cNvSpPr/>
          <p:nvPr/>
        </p:nvSpPr>
        <p:spPr>
          <a:xfrm>
            <a:off x="6727139" y="5661248"/>
            <a:ext cx="686406" cy="369332"/>
          </a:xfrm>
          <a:prstGeom prst="rect">
            <a:avLst/>
          </a:prstGeom>
        </p:spPr>
        <p:txBody>
          <a:bodyPr wrap="none">
            <a:spAutoFit/>
          </a:bodyPr>
          <a:lstStyle/>
          <a:p>
            <a:r>
              <a:rPr lang="en-US" dirty="0" err="1" smtClean="0"/>
              <a:t>celle</a:t>
            </a:r>
            <a:endParaRPr lang="ru-RU" dirty="0"/>
          </a:p>
        </p:txBody>
      </p:sp>
    </p:spTree>
    <p:extLst>
      <p:ext uri="{BB962C8B-B14F-4D97-AF65-F5344CB8AC3E}">
        <p14:creationId xmlns:p14="http://schemas.microsoft.com/office/powerpoint/2010/main" val="3509086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 calcmode="lin" valueType="num">
                                      <p:cBhvr additive="base">
                                        <p:cTn id="2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 calcmode="lin" valueType="num">
                                      <p:cBhvr additive="base">
                                        <p:cTn id="3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
                                            <p:txEl>
                                              <p:pRg st="0" end="0"/>
                                            </p:txEl>
                                          </p:spTgt>
                                        </p:tgtEl>
                                        <p:attrNameLst>
                                          <p:attrName>style.visibility</p:attrName>
                                        </p:attrNameLst>
                                      </p:cBhvr>
                                      <p:to>
                                        <p:strVal val="visible"/>
                                      </p:to>
                                    </p:set>
                                    <p:anim calcmode="lin" valueType="num">
                                      <p:cBhvr additive="base">
                                        <p:cTn id="3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anim calcmode="lin" valueType="num">
                                      <p:cBhvr additive="base">
                                        <p:cTn id="4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2">
                                            <p:txEl>
                                              <p:pRg st="0" end="0"/>
                                            </p:txEl>
                                          </p:spTgt>
                                        </p:tgtEl>
                                        <p:attrNameLst>
                                          <p:attrName>style.visibility</p:attrName>
                                        </p:attrNameLst>
                                      </p:cBhvr>
                                      <p:to>
                                        <p:strVal val="visible"/>
                                      </p:to>
                                    </p:set>
                                    <p:anim calcmode="lin" valueType="num">
                                      <p:cBhvr additive="base">
                                        <p:cTn id="49"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3">
                                            <p:txEl>
                                              <p:pRg st="0" end="0"/>
                                            </p:txEl>
                                          </p:spTgt>
                                        </p:tgtEl>
                                        <p:attrNameLst>
                                          <p:attrName>style.visibility</p:attrName>
                                        </p:attrNameLst>
                                      </p:cBhvr>
                                      <p:to>
                                        <p:strVal val="visible"/>
                                      </p:to>
                                    </p:set>
                                    <p:anim calcmode="lin" valueType="num">
                                      <p:cBhvr additive="base">
                                        <p:cTn id="55"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
                                            <p:txEl>
                                              <p:pRg st="0" end="0"/>
                                            </p:txEl>
                                          </p:spTgt>
                                        </p:tgtEl>
                                        <p:attrNameLst>
                                          <p:attrName>style.visibility</p:attrName>
                                        </p:attrNameLst>
                                      </p:cBhvr>
                                      <p:to>
                                        <p:strVal val="visible"/>
                                      </p:to>
                                    </p:set>
                                    <p:anim calcmode="lin" valueType="num">
                                      <p:cBhvr additive="base">
                                        <p:cTn id="6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310"/>
            <a:ext cx="9144000" cy="6849174"/>
          </a:xfrm>
          <a:prstGeom prst="rect">
            <a:avLst/>
          </a:prstGeom>
          <a:solidFill>
            <a:schemeClr val="accent1">
              <a:alpha val="94000"/>
            </a:schemeClr>
          </a:solidFill>
          <a:ln>
            <a:noFill/>
          </a:ln>
          <a:effectLs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31" y="116632"/>
            <a:ext cx="2705100"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518707" y="4941168"/>
            <a:ext cx="3637469" cy="1200329"/>
          </a:xfrm>
          <a:prstGeom prst="rect">
            <a:avLst/>
          </a:prstGeom>
        </p:spPr>
        <p:txBody>
          <a:bodyPr wrap="square">
            <a:spAutoFit/>
          </a:bodyPr>
          <a:lstStyle/>
          <a:p>
            <a:endParaRPr lang="ru-RU" dirty="0">
              <a:solidFill>
                <a:prstClr val="black"/>
              </a:solidFill>
            </a:endParaRPr>
          </a:p>
          <a:p>
            <a:endParaRPr lang="ru-RU" dirty="0" smtClean="0">
              <a:solidFill>
                <a:prstClr val="black"/>
              </a:solidFill>
            </a:endParaRPr>
          </a:p>
          <a:p>
            <a:endParaRPr lang="ru-RU" dirty="0">
              <a:solidFill>
                <a:prstClr val="black"/>
              </a:solidFill>
            </a:endParaRPr>
          </a:p>
          <a:p>
            <a:endParaRPr lang="fr-FR" dirty="0">
              <a:solidFill>
                <a:prstClr val="black"/>
              </a:solidFill>
            </a:endParaRPr>
          </a:p>
        </p:txBody>
      </p:sp>
      <p:sp>
        <p:nvSpPr>
          <p:cNvPr id="3" name="Прямоугольник 2"/>
          <p:cNvSpPr/>
          <p:nvPr/>
        </p:nvSpPr>
        <p:spPr>
          <a:xfrm>
            <a:off x="2915816" y="1227307"/>
            <a:ext cx="3240360" cy="58477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a:spAutoFit/>
          </a:bodyPr>
          <a:lstStyle/>
          <a:p>
            <a:pPr algn="ctr"/>
            <a:r>
              <a:rPr lang="en-US" sz="3200" b="1" dirty="0">
                <a:solidFill>
                  <a:prstClr val="black"/>
                </a:solidFill>
                <a:latin typeface="Blackadder ITC" pitchFamily="82" charset="0"/>
              </a:rPr>
              <a:t>SUJET</a:t>
            </a:r>
          </a:p>
        </p:txBody>
      </p:sp>
      <p:sp>
        <p:nvSpPr>
          <p:cNvPr id="4" name="Прямоугольник 3"/>
          <p:cNvSpPr/>
          <p:nvPr/>
        </p:nvSpPr>
        <p:spPr>
          <a:xfrm>
            <a:off x="1979712" y="2492896"/>
            <a:ext cx="1872208" cy="461665"/>
          </a:xfrm>
          <a:prstGeom prst="rect">
            <a:avLst/>
          </a:prstGeom>
          <a:solidFill>
            <a:schemeClr val="accent1"/>
          </a:solidFill>
        </p:spPr>
        <p:txBody>
          <a:bodyPr wrap="square">
            <a:spAutoFit/>
          </a:bodyPr>
          <a:lstStyle/>
          <a:p>
            <a:r>
              <a:rPr lang="en-US" sz="2400" b="1" dirty="0">
                <a:solidFill>
                  <a:prstClr val="black"/>
                </a:solidFill>
                <a:latin typeface="Blackadder ITC" pitchFamily="82" charset="0"/>
              </a:rPr>
              <a:t>ADJECTIF</a:t>
            </a:r>
            <a:endParaRPr lang="ru-RU" sz="2400" b="1" dirty="0">
              <a:solidFill>
                <a:prstClr val="black"/>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2459037"/>
            <a:ext cx="206057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630751" y="3789040"/>
            <a:ext cx="1997033" cy="461665"/>
          </a:xfrm>
          <a:prstGeom prst="rect">
            <a:avLst/>
          </a:prstGeom>
          <a:solidFill>
            <a:schemeClr val="accent1"/>
          </a:solidFill>
        </p:spPr>
        <p:txBody>
          <a:bodyPr wrap="square">
            <a:spAutoFit/>
          </a:bodyPr>
          <a:lstStyle/>
          <a:p>
            <a:pPr algn="ctr"/>
            <a:r>
              <a:rPr lang="en-US" sz="2400" b="1" dirty="0">
                <a:solidFill>
                  <a:prstClr val="black"/>
                </a:solidFill>
                <a:latin typeface="Blackadder ITC" pitchFamily="82" charset="0"/>
              </a:rPr>
              <a:t>VERBE</a:t>
            </a:r>
            <a:endParaRPr lang="ru-RU" sz="2400" b="1" dirty="0">
              <a:solidFill>
                <a:prstClr val="black"/>
              </a:solidFill>
            </a:endParaRPr>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1875" y="3697577"/>
            <a:ext cx="200025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176" y="3712662"/>
            <a:ext cx="200025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78676" y="5061683"/>
            <a:ext cx="8914639" cy="461665"/>
          </a:xfrm>
          <a:prstGeom prst="rect">
            <a:avLst/>
          </a:prstGeom>
          <a:solidFill>
            <a:schemeClr val="accent1"/>
          </a:solidFill>
        </p:spPr>
        <p:txBody>
          <a:bodyPr wrap="square">
            <a:spAutoFit/>
          </a:bodyPr>
          <a:lstStyle/>
          <a:p>
            <a:pPr algn="ctr"/>
            <a:r>
              <a:rPr lang="en-US" sz="2400" b="1" dirty="0" smtClean="0">
                <a:solidFill>
                  <a:prstClr val="black"/>
                </a:solidFill>
                <a:latin typeface="Blackadder ITC" pitchFamily="82" charset="0"/>
              </a:rPr>
              <a:t>P</a:t>
            </a:r>
            <a:r>
              <a:rPr lang="ru-RU" sz="2400" b="1" dirty="0" smtClean="0">
                <a:solidFill>
                  <a:prstClr val="black"/>
                </a:solidFill>
                <a:latin typeface="Blackadder ITC" pitchFamily="82" charset="0"/>
              </a:rPr>
              <a:t>   </a:t>
            </a:r>
            <a:r>
              <a:rPr lang="en-US" sz="2400" b="1" dirty="0" smtClean="0">
                <a:solidFill>
                  <a:prstClr val="black"/>
                </a:solidFill>
                <a:latin typeface="Blackadder ITC" pitchFamily="82" charset="0"/>
              </a:rPr>
              <a:t>H</a:t>
            </a:r>
            <a:r>
              <a:rPr lang="ru-RU" sz="2400" b="1" dirty="0" smtClean="0">
                <a:solidFill>
                  <a:prstClr val="black"/>
                </a:solidFill>
                <a:latin typeface="Blackadder ITC" pitchFamily="82" charset="0"/>
              </a:rPr>
              <a:t>   </a:t>
            </a:r>
            <a:r>
              <a:rPr lang="en-US" sz="2400" b="1" dirty="0" smtClean="0">
                <a:solidFill>
                  <a:prstClr val="black"/>
                </a:solidFill>
                <a:latin typeface="Blackadder ITC" pitchFamily="82" charset="0"/>
              </a:rPr>
              <a:t>R</a:t>
            </a:r>
            <a:r>
              <a:rPr lang="ru-RU" sz="2400" b="1" dirty="0" smtClean="0">
                <a:solidFill>
                  <a:prstClr val="black"/>
                </a:solidFill>
                <a:latin typeface="Blackadder ITC" pitchFamily="82" charset="0"/>
              </a:rPr>
              <a:t>   </a:t>
            </a:r>
            <a:r>
              <a:rPr lang="en-US" sz="2400" b="1" dirty="0" smtClean="0">
                <a:solidFill>
                  <a:prstClr val="black"/>
                </a:solidFill>
                <a:latin typeface="Blackadder ITC" pitchFamily="82" charset="0"/>
              </a:rPr>
              <a:t>A</a:t>
            </a:r>
            <a:r>
              <a:rPr lang="ru-RU" sz="2400" b="1" dirty="0" smtClean="0">
                <a:solidFill>
                  <a:prstClr val="black"/>
                </a:solidFill>
                <a:latin typeface="Blackadder ITC" pitchFamily="82" charset="0"/>
              </a:rPr>
              <a:t>   </a:t>
            </a:r>
            <a:r>
              <a:rPr lang="en-US" sz="2400" b="1" dirty="0" smtClean="0">
                <a:solidFill>
                  <a:prstClr val="black"/>
                </a:solidFill>
                <a:latin typeface="Blackadder ITC" pitchFamily="82" charset="0"/>
              </a:rPr>
              <a:t>S</a:t>
            </a:r>
            <a:r>
              <a:rPr lang="ru-RU" sz="2400" b="1" dirty="0" smtClean="0">
                <a:solidFill>
                  <a:prstClr val="black"/>
                </a:solidFill>
                <a:latin typeface="Blackadder ITC" pitchFamily="82" charset="0"/>
              </a:rPr>
              <a:t>   </a:t>
            </a:r>
            <a:r>
              <a:rPr lang="en-US" sz="2400" b="1" dirty="0" smtClean="0">
                <a:solidFill>
                  <a:prstClr val="black"/>
                </a:solidFill>
                <a:latin typeface="Blackadder ITC" pitchFamily="82" charset="0"/>
              </a:rPr>
              <a:t>E</a:t>
            </a:r>
            <a:endParaRPr lang="en-US" sz="2400" b="1" dirty="0">
              <a:solidFill>
                <a:prstClr val="black"/>
              </a:solidFill>
              <a:latin typeface="Blackadder ITC" pitchFamily="82" charset="0"/>
            </a:endParaRPr>
          </a:p>
        </p:txBody>
      </p:sp>
      <p:sp>
        <p:nvSpPr>
          <p:cNvPr id="7" name="Прямоугольник 6"/>
          <p:cNvSpPr/>
          <p:nvPr/>
        </p:nvSpPr>
        <p:spPr>
          <a:xfrm>
            <a:off x="2518706" y="6021288"/>
            <a:ext cx="3637469" cy="584775"/>
          </a:xfrm>
          <a:prstGeom prst="rect">
            <a:avLst/>
          </a:prstGeom>
          <a:solidFill>
            <a:srgbClr val="002060"/>
          </a:solidFill>
        </p:spPr>
        <p:txBody>
          <a:bodyPr wrap="square">
            <a:spAutoFit/>
          </a:bodyPr>
          <a:lstStyle/>
          <a:p>
            <a:r>
              <a:rPr lang="en-US" sz="3200" b="1" dirty="0">
                <a:solidFill>
                  <a:prstClr val="black"/>
                </a:solidFill>
                <a:latin typeface="Blackadder ITC" pitchFamily="82" charset="0"/>
              </a:rPr>
              <a:t>CONCLUSION </a:t>
            </a:r>
          </a:p>
        </p:txBody>
      </p:sp>
    </p:spTree>
    <p:extLst>
      <p:ext uri="{BB962C8B-B14F-4D97-AF65-F5344CB8AC3E}">
        <p14:creationId xmlns:p14="http://schemas.microsoft.com/office/powerpoint/2010/main" val="19746176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836712"/>
            <a:ext cx="6627713" cy="5686483"/>
          </a:xfrm>
          <a:prstGeom prst="rect">
            <a:avLst/>
          </a:prstGeom>
          <a:solidFill>
            <a:schemeClr val="bg2"/>
          </a:solidFill>
          <a:ln>
            <a:noFill/>
          </a:ln>
          <a:effectLs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32" y="214313"/>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339752" y="1484784"/>
            <a:ext cx="1800200" cy="707886"/>
          </a:xfrm>
          <a:prstGeom prst="rect">
            <a:avLst/>
          </a:prstGeom>
          <a:solidFill>
            <a:schemeClr val="bg2"/>
          </a:solidFill>
        </p:spPr>
        <p:txBody>
          <a:bodyPr wrap="square">
            <a:spAutoFit/>
          </a:bodyPr>
          <a:lstStyle/>
          <a:p>
            <a:pPr algn="ctr"/>
            <a:r>
              <a:rPr lang="fr-CA" sz="2000" b="1" dirty="0" smtClean="0">
                <a:solidFill>
                  <a:prstClr val="black"/>
                </a:solidFill>
                <a:latin typeface="Bradley Hand ITC" pitchFamily="66" charset="0"/>
              </a:rPr>
              <a:t>J’ai été </a:t>
            </a:r>
          </a:p>
          <a:p>
            <a:pPr algn="ctr"/>
            <a:r>
              <a:rPr lang="fr-CA" sz="2000" b="1" dirty="0" smtClean="0">
                <a:solidFill>
                  <a:prstClr val="black"/>
                </a:solidFill>
                <a:latin typeface="Bradley Hand ITC" pitchFamily="66" charset="0"/>
              </a:rPr>
              <a:t>actif</a:t>
            </a:r>
            <a:endParaRPr lang="ru-RU" sz="2000" b="1" dirty="0">
              <a:solidFill>
                <a:prstClr val="black"/>
              </a:solidFill>
            </a:endParaRPr>
          </a:p>
        </p:txBody>
      </p:sp>
      <p:sp>
        <p:nvSpPr>
          <p:cNvPr id="3" name="Прямоугольник 2"/>
          <p:cNvSpPr/>
          <p:nvPr/>
        </p:nvSpPr>
        <p:spPr>
          <a:xfrm>
            <a:off x="6228184" y="1385327"/>
            <a:ext cx="1584176" cy="707886"/>
          </a:xfrm>
          <a:prstGeom prst="rect">
            <a:avLst/>
          </a:prstGeom>
          <a:solidFill>
            <a:schemeClr val="bg2"/>
          </a:solidFill>
        </p:spPr>
        <p:txBody>
          <a:bodyPr wrap="square">
            <a:spAutoFit/>
          </a:bodyPr>
          <a:lstStyle/>
          <a:p>
            <a:pPr algn="ctr"/>
            <a:r>
              <a:rPr lang="fr-FR" sz="2000" b="1" dirty="0" smtClean="0">
                <a:solidFill>
                  <a:prstClr val="black"/>
                </a:solidFill>
                <a:latin typeface="Bradley Hand ITC" pitchFamily="66" charset="0"/>
              </a:rPr>
              <a:t>C’était </a:t>
            </a:r>
          </a:p>
          <a:p>
            <a:pPr algn="ctr"/>
            <a:r>
              <a:rPr lang="fr-FR" sz="2000" b="1" dirty="0" smtClean="0">
                <a:solidFill>
                  <a:prstClr val="black"/>
                </a:solidFill>
                <a:latin typeface="Bradley Hand ITC" pitchFamily="66" charset="0"/>
              </a:rPr>
              <a:t>intéressant</a:t>
            </a:r>
            <a:endParaRPr lang="fr-FR" sz="2000" b="1" dirty="0">
              <a:solidFill>
                <a:prstClr val="black"/>
              </a:solidFill>
              <a:latin typeface="Bradley Hand ITC" pitchFamily="66" charset="0"/>
            </a:endParaRPr>
          </a:p>
        </p:txBody>
      </p:sp>
      <p:sp>
        <p:nvSpPr>
          <p:cNvPr id="4" name="Прямоугольник 3"/>
          <p:cNvSpPr/>
          <p:nvPr/>
        </p:nvSpPr>
        <p:spPr>
          <a:xfrm>
            <a:off x="1837007" y="5085184"/>
            <a:ext cx="2086921" cy="707886"/>
          </a:xfrm>
          <a:prstGeom prst="rect">
            <a:avLst/>
          </a:prstGeom>
          <a:solidFill>
            <a:schemeClr val="bg2"/>
          </a:solidFill>
        </p:spPr>
        <p:txBody>
          <a:bodyPr wrap="square">
            <a:spAutoFit/>
          </a:bodyPr>
          <a:lstStyle/>
          <a:p>
            <a:pPr algn="ctr"/>
            <a:r>
              <a:rPr lang="fr-FR" sz="2000" b="1" dirty="0">
                <a:solidFill>
                  <a:prstClr val="black"/>
                </a:solidFill>
                <a:latin typeface="Bradley Hand ITC" pitchFamily="66" charset="0"/>
              </a:rPr>
              <a:t>J’ai </a:t>
            </a:r>
            <a:r>
              <a:rPr lang="fr-FR" sz="2000" b="1" dirty="0" smtClean="0">
                <a:solidFill>
                  <a:prstClr val="black"/>
                </a:solidFill>
                <a:latin typeface="Bradley Hand ITC" pitchFamily="66" charset="0"/>
              </a:rPr>
              <a:t>tout </a:t>
            </a:r>
          </a:p>
          <a:p>
            <a:pPr algn="ctr"/>
            <a:r>
              <a:rPr lang="fr-FR" sz="2000" b="1" dirty="0" smtClean="0">
                <a:solidFill>
                  <a:prstClr val="black"/>
                </a:solidFill>
                <a:latin typeface="Bradley Hand ITC" pitchFamily="66" charset="0"/>
              </a:rPr>
              <a:t>compris</a:t>
            </a:r>
            <a:endParaRPr lang="fr-FR" sz="2000" b="1" dirty="0">
              <a:solidFill>
                <a:prstClr val="black"/>
              </a:solidFill>
              <a:latin typeface="Bradley Hand ITC" pitchFamily="66" charset="0"/>
            </a:endParaRPr>
          </a:p>
        </p:txBody>
      </p:sp>
      <p:sp>
        <p:nvSpPr>
          <p:cNvPr id="5" name="Прямоугольник 4"/>
          <p:cNvSpPr/>
          <p:nvPr/>
        </p:nvSpPr>
        <p:spPr>
          <a:xfrm>
            <a:off x="6012160" y="5229200"/>
            <a:ext cx="2906565" cy="707886"/>
          </a:xfrm>
          <a:prstGeom prst="rect">
            <a:avLst/>
          </a:prstGeom>
          <a:solidFill>
            <a:schemeClr val="bg2"/>
          </a:solidFill>
        </p:spPr>
        <p:txBody>
          <a:bodyPr wrap="none">
            <a:spAutoFit/>
          </a:bodyPr>
          <a:lstStyle/>
          <a:p>
            <a:pPr algn="ctr"/>
            <a:r>
              <a:rPr lang="fr-FR" sz="2000" b="1" dirty="0">
                <a:solidFill>
                  <a:prstClr val="black"/>
                </a:solidFill>
                <a:latin typeface="Bradley Hand ITC" pitchFamily="66" charset="0"/>
              </a:rPr>
              <a:t>J’ai </a:t>
            </a:r>
            <a:r>
              <a:rPr lang="fr-FR" sz="2000" b="1" dirty="0" smtClean="0">
                <a:solidFill>
                  <a:prstClr val="black"/>
                </a:solidFill>
                <a:latin typeface="Bradley Hand ITC" pitchFamily="66" charset="0"/>
              </a:rPr>
              <a:t>appris </a:t>
            </a:r>
          </a:p>
          <a:p>
            <a:pPr algn="ctr"/>
            <a:r>
              <a:rPr lang="fr-FR" sz="2000" b="1" dirty="0" smtClean="0">
                <a:solidFill>
                  <a:prstClr val="black"/>
                </a:solidFill>
                <a:latin typeface="Bradley Hand ITC" pitchFamily="66" charset="0"/>
              </a:rPr>
              <a:t>une nouvelle information</a:t>
            </a:r>
            <a:endParaRPr lang="fr-FR" sz="2000" b="1" dirty="0">
              <a:solidFill>
                <a:prstClr val="black"/>
              </a:solidFill>
              <a:latin typeface="Bradley Hand ITC" pitchFamily="66" charset="0"/>
            </a:endParaRPr>
          </a:p>
        </p:txBody>
      </p:sp>
    </p:spTree>
    <p:extLst>
      <p:ext uri="{BB962C8B-B14F-4D97-AF65-F5344CB8AC3E}">
        <p14:creationId xmlns:p14="http://schemas.microsoft.com/office/powerpoint/2010/main" val="229801765"/>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1693</TotalTime>
  <Words>613</Words>
  <Application>Microsoft Office PowerPoint</Application>
  <PresentationFormat>Экран (4:3)</PresentationFormat>
  <Paragraphs>122</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Воздушный поток</vt:lpstr>
      <vt:lpstr>Le voyage en avion</vt:lpstr>
      <vt:lpstr>Презентация PowerPoint</vt:lpstr>
      <vt:lpstr>Le Voyage</vt:lpstr>
      <vt:lpstr>Презентация PowerPoint</vt:lpstr>
      <vt:lpstr>Le vocabulaire</vt:lpstr>
      <vt:lpstr>Презентация PowerPoint</vt:lpstr>
      <vt:lpstr>Презентация PowerPoint</vt:lpstr>
      <vt:lpstr>PRONOMS démonstratifs</vt:lpstr>
      <vt:lpstr>Complétez les phrases suivantes en sélectionnant la forme convenable du pronom démonstratif variable</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днс</dc:creator>
  <cp:lastModifiedBy>днс</cp:lastModifiedBy>
  <cp:revision>17</cp:revision>
  <dcterms:created xsi:type="dcterms:W3CDTF">2017-03-23T20:49:56Z</dcterms:created>
  <dcterms:modified xsi:type="dcterms:W3CDTF">2017-03-26T19:42:11Z</dcterms:modified>
</cp:coreProperties>
</file>